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4"/>
  </p:sldMasterIdLst>
  <p:notesMasterIdLst>
    <p:notesMasterId r:id="rId29"/>
  </p:notesMasterIdLst>
  <p:sldIdLst>
    <p:sldId id="260" r:id="rId5"/>
    <p:sldId id="258" r:id="rId6"/>
    <p:sldId id="259" r:id="rId7"/>
    <p:sldId id="271" r:id="rId8"/>
    <p:sldId id="272" r:id="rId9"/>
    <p:sldId id="274" r:id="rId10"/>
    <p:sldId id="275" r:id="rId11"/>
    <p:sldId id="276" r:id="rId12"/>
    <p:sldId id="277" r:id="rId13"/>
    <p:sldId id="278" r:id="rId14"/>
    <p:sldId id="283" r:id="rId15"/>
    <p:sldId id="280" r:id="rId16"/>
    <p:sldId id="279" r:id="rId17"/>
    <p:sldId id="281" r:id="rId18"/>
    <p:sldId id="282" r:id="rId19"/>
    <p:sldId id="261" r:id="rId20"/>
    <p:sldId id="262" r:id="rId21"/>
    <p:sldId id="263" r:id="rId22"/>
    <p:sldId id="264" r:id="rId23"/>
    <p:sldId id="265" r:id="rId24"/>
    <p:sldId id="266" r:id="rId25"/>
    <p:sldId id="268" r:id="rId26"/>
    <p:sldId id="267" r:id="rId27"/>
    <p:sldId id="269" r:id="rId28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F4FF"/>
    <a:srgbClr val="FFECE5"/>
    <a:srgbClr val="FCFCFC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F63B0A-9F75-4153-80A8-2A26B85FE84A}" v="91" dt="2023-07-30T06:31:52.965"/>
    <p1510:client id="{22F31B70-8919-4D51-A950-8C89A1838A57}" v="41" dt="2023-07-30T20:10:15.613"/>
    <p1510:client id="{3BAE28EA-3E8B-4E4D-ACE0-4A377B0FD22D}" v="134" dt="2023-07-27T08:33:27.346"/>
    <p1510:client id="{46A8BCBA-21F3-431C-9784-EE3A49786859}" v="492" dt="2023-07-30T17:56:38.684"/>
    <p1510:client id="{62281561-6AA7-45B3-8641-B5AA19CA72DD}" v="42" dt="2023-07-17T18:56:40.219"/>
    <p1510:client id="{7C4347F7-E6AF-4BAA-A92C-7C32B7BBA615}" v="47" dt="2023-07-23T13:12:02.472"/>
    <p1510:client id="{939708B3-28F8-42F2-84F5-AE4A301997AD}" v="428" dt="2023-07-30T19:48:01.419"/>
    <p1510:client id="{A1A9D3E7-BC91-40B9-A42C-A1BAB2DE58BC}" v="8" dt="2023-07-30T13:09:04.191"/>
    <p1510:client id="{BD838958-DA8C-4D06-A2F0-D9B9D0A4669E}" v="202" dt="2023-07-30T12:48:51.9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690F2-133B-4D39-A020-E73BB3D82B66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BA94D-D452-41AA-BE3C-E83A89AF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9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The Confusion is where and how to start in Securing IoT, </a:t>
            </a:r>
          </a:p>
          <a:p>
            <a:pPr marL="342900" indent="-342900">
              <a:buAutoNum type="arabicPeriod"/>
            </a:pPr>
            <a:endParaRPr lang="en-US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Clarity – what is bug and what is feature , what is standards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BA94D-D452-41AA-BE3C-E83A89AF1F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09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. So many names and different fields and different </a:t>
            </a:r>
            <a:r>
              <a:rPr lang="en-US" dirty="0" err="1">
                <a:cs typeface="Calibri"/>
              </a:rPr>
              <a:t>fucntionalities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BA94D-D452-41AA-BE3C-E83A89AF1F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20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E44C13-2E3E-6026-D9BF-9EC0A7CEC1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30223" y="-25185"/>
            <a:ext cx="18318223" cy="10270055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BDB5210-05E9-DCF8-7F42-3A02568BEC3E}"/>
              </a:ext>
            </a:extLst>
          </p:cNvPr>
          <p:cNvGrpSpPr/>
          <p:nvPr userDrawn="1"/>
        </p:nvGrpSpPr>
        <p:grpSpPr>
          <a:xfrm>
            <a:off x="3352800" y="7810500"/>
            <a:ext cx="5960561" cy="3085333"/>
            <a:chOff x="0" y="3023817"/>
            <a:chExt cx="12744327" cy="66754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C12F91-A049-D2C4-AC00-3410C37B9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023817"/>
              <a:ext cx="12744327" cy="364408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D7020C-D783-BE35-1268-E4F3D9A3F4D0}"/>
                </a:ext>
              </a:extLst>
            </p:cNvPr>
            <p:cNvSpPr txBox="1"/>
            <p:nvPr/>
          </p:nvSpPr>
          <p:spPr>
            <a:xfrm>
              <a:off x="709711" y="9400069"/>
              <a:ext cx="10851922" cy="299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3"/>
                </a:lnSpc>
              </a:pPr>
              <a:endParaRPr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541C484D-DAEC-7BCC-6F34-360B1E46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800" y="3127626"/>
            <a:ext cx="106299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2B5BF9-F9F7-DF28-233D-A9B17A7FA0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57800" y="5206073"/>
            <a:ext cx="10629900" cy="762000"/>
          </a:xfrm>
          <a:prstGeom prst="rect">
            <a:avLst/>
          </a:prstGeom>
        </p:spPr>
        <p:txBody>
          <a:bodyPr/>
          <a:lstStyle>
            <a:lvl2pPr marL="685800" indent="0">
              <a:buNone/>
              <a:defRPr/>
            </a:lvl2pPr>
          </a:lstStyle>
          <a:p>
            <a:pPr lvl="1"/>
            <a:r>
              <a:rPr lang="en-US"/>
              <a:t>Second level</a:t>
            </a:r>
          </a:p>
        </p:txBody>
      </p:sp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D653338D-DA83-2A6B-99DE-62E2AD4F84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0" b="42000"/>
          <a:stretch/>
        </p:blipFill>
        <p:spPr>
          <a:xfrm>
            <a:off x="9448800" y="7581900"/>
            <a:ext cx="7938405" cy="24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95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A64E3-59AB-4BBD-67A2-EE2E4F375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3954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F54CD-033C-DF14-135D-81C2DD8F70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2324100"/>
            <a:ext cx="15773400" cy="624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311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Text a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E9F73E-63FC-1346-C15B-4848F8B590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57300" y="2781300"/>
            <a:ext cx="7734300" cy="57912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3E06759-1D4F-1D6F-E551-59EDC611A6D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448800" y="2781299"/>
            <a:ext cx="7581900" cy="57912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4054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1FFE5-84D8-43BD-9B0D-76C497F5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9B963B5-F28F-A4AB-6E53-FEB203CD5C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57300" y="2781301"/>
            <a:ext cx="15773400" cy="579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512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B4FFF-4547-4B6C-9BF5-9A495C21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EFB771D6-15B7-614D-4F3C-093356038FC1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1257300" y="2705100"/>
            <a:ext cx="8039100" cy="62642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B468DE-A596-10AC-AD4C-D66296419A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53600" y="2705100"/>
            <a:ext cx="7277100" cy="6264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636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32F1-2BCE-1661-2B9F-9F51D63CD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1668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11FBA-5CA5-FDBD-A0D2-8BFD1E71B3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019300"/>
            <a:ext cx="10629900" cy="762000"/>
          </a:xfrm>
          <a:prstGeom prst="rect">
            <a:avLst/>
          </a:prstGeom>
        </p:spPr>
        <p:txBody>
          <a:bodyPr/>
          <a:lstStyle>
            <a:lvl2pPr marL="685800" indent="0">
              <a:buNone/>
              <a:defRPr/>
            </a:lvl2pPr>
          </a:lstStyle>
          <a:p>
            <a:pPr lvl="1"/>
            <a:r>
              <a:rPr lang="en-US"/>
              <a:t>Second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36362DB3-B9CB-B7A2-277A-2C7F24F396D8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1257300" y="2933700"/>
            <a:ext cx="7581900" cy="594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01E168-8D8B-44E5-76B5-1BA0AF966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96400" y="2933700"/>
            <a:ext cx="7734300" cy="594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726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159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4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23D1-DE77-07B3-1D85-52B7C645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92430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0680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bg>
      <p:bgPr>
        <a:solidFill>
          <a:srgbClr val="E6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23D1-DE77-07B3-1D85-52B7C645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92430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63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bg>
      <p:bgPr>
        <a:solidFill>
          <a:srgbClr val="FF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23D1-DE77-07B3-1D85-52B7C645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92430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5982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A036-D97D-D0AE-10CC-74BC33EB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5608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bg>
      <p:bgPr>
        <a:solidFill>
          <a:srgbClr val="E6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17EB0F-B0FD-3BC7-6B70-B37A3079A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</a:blip>
          <a:srcRect l="5425" b="2720"/>
          <a:stretch/>
        </p:blipFill>
        <p:spPr>
          <a:xfrm>
            <a:off x="0" y="0"/>
            <a:ext cx="18599911" cy="10343849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BDB5210-05E9-DCF8-7F42-3A02568BEC3E}"/>
              </a:ext>
            </a:extLst>
          </p:cNvPr>
          <p:cNvGrpSpPr/>
          <p:nvPr userDrawn="1"/>
        </p:nvGrpSpPr>
        <p:grpSpPr>
          <a:xfrm>
            <a:off x="2590800" y="7810500"/>
            <a:ext cx="5960561" cy="3085333"/>
            <a:chOff x="0" y="3023817"/>
            <a:chExt cx="12744327" cy="66754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C12F91-A049-D2C4-AC00-3410C37B9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023817"/>
              <a:ext cx="12744327" cy="364408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D7020C-D783-BE35-1268-E4F3D9A3F4D0}"/>
                </a:ext>
              </a:extLst>
            </p:cNvPr>
            <p:cNvSpPr txBox="1"/>
            <p:nvPr/>
          </p:nvSpPr>
          <p:spPr>
            <a:xfrm>
              <a:off x="709711" y="9400069"/>
              <a:ext cx="10851922" cy="299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3"/>
                </a:lnSpc>
              </a:pPr>
              <a:endParaRPr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541C484D-DAEC-7BCC-6F34-360B1E46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113844"/>
            <a:ext cx="10629900" cy="1989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2B5BF9-F9F7-DF28-233D-A9B17A7FA0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0" y="5200349"/>
            <a:ext cx="10629900" cy="762000"/>
          </a:xfrm>
          <a:prstGeom prst="rect">
            <a:avLst/>
          </a:prstGeom>
        </p:spPr>
        <p:txBody>
          <a:bodyPr/>
          <a:lstStyle>
            <a:lvl2pPr marL="685800" indent="0">
              <a:buNone/>
              <a:defRPr/>
            </a:lvl2pPr>
          </a:lstStyle>
          <a:p>
            <a:pPr lvl="1"/>
            <a:r>
              <a:rPr lang="en-US"/>
              <a:t>Second level</a:t>
            </a:r>
          </a:p>
        </p:txBody>
      </p:sp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D653338D-DA83-2A6B-99DE-62E2AD4F84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0" b="42000"/>
          <a:stretch/>
        </p:blipFill>
        <p:spPr>
          <a:xfrm>
            <a:off x="8686800" y="7581900"/>
            <a:ext cx="7938405" cy="24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6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BDB5210-05E9-DCF8-7F42-3A02568BEC3E}"/>
              </a:ext>
            </a:extLst>
          </p:cNvPr>
          <p:cNvGrpSpPr/>
          <p:nvPr userDrawn="1"/>
        </p:nvGrpSpPr>
        <p:grpSpPr>
          <a:xfrm>
            <a:off x="2590800" y="7810500"/>
            <a:ext cx="5960561" cy="3085333"/>
            <a:chOff x="0" y="3023817"/>
            <a:chExt cx="12744327" cy="66754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C12F91-A049-D2C4-AC00-3410C37B9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023817"/>
              <a:ext cx="12744327" cy="364408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D7020C-D783-BE35-1268-E4F3D9A3F4D0}"/>
                </a:ext>
              </a:extLst>
            </p:cNvPr>
            <p:cNvSpPr txBox="1"/>
            <p:nvPr/>
          </p:nvSpPr>
          <p:spPr>
            <a:xfrm>
              <a:off x="709711" y="9400069"/>
              <a:ext cx="10851922" cy="299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3"/>
                </a:lnSpc>
              </a:pPr>
              <a:endParaRPr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541C484D-DAEC-7BCC-6F34-360B1E46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113844"/>
            <a:ext cx="10629900" cy="1989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2B5BF9-F9F7-DF28-233D-A9B17A7FA0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0" y="5200349"/>
            <a:ext cx="10629900" cy="762000"/>
          </a:xfrm>
          <a:prstGeom prst="rect">
            <a:avLst/>
          </a:prstGeom>
        </p:spPr>
        <p:txBody>
          <a:bodyPr/>
          <a:lstStyle>
            <a:lvl2pPr marL="685800" indent="0">
              <a:buNone/>
              <a:defRPr/>
            </a:lvl2pPr>
          </a:lstStyle>
          <a:p>
            <a:pPr lvl="1"/>
            <a:r>
              <a:rPr lang="en-US"/>
              <a:t>Second level</a:t>
            </a:r>
          </a:p>
        </p:txBody>
      </p:sp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D653338D-DA83-2A6B-99DE-62E2AD4F84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0" b="42000"/>
          <a:stretch/>
        </p:blipFill>
        <p:spPr>
          <a:xfrm>
            <a:off x="8686800" y="7581900"/>
            <a:ext cx="7938405" cy="24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7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age">
    <p:bg>
      <p:bgPr>
        <a:solidFill>
          <a:srgbClr val="E6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red geometric pattern">
            <a:extLst>
              <a:ext uri="{FF2B5EF4-FFF2-40B4-BE49-F238E27FC236}">
                <a16:creationId xmlns:a16="http://schemas.microsoft.com/office/drawing/2014/main" id="{98F705E1-9B10-95EC-ABD3-87AE5FDA9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54" t="37921"/>
          <a:stretch/>
        </p:blipFill>
        <p:spPr>
          <a:xfrm>
            <a:off x="0" y="0"/>
            <a:ext cx="18288000" cy="115824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BDB5210-05E9-DCF8-7F42-3A02568BEC3E}"/>
              </a:ext>
            </a:extLst>
          </p:cNvPr>
          <p:cNvGrpSpPr/>
          <p:nvPr userDrawn="1"/>
        </p:nvGrpSpPr>
        <p:grpSpPr>
          <a:xfrm>
            <a:off x="3352800" y="7810500"/>
            <a:ext cx="5960561" cy="3085333"/>
            <a:chOff x="0" y="3023817"/>
            <a:chExt cx="12744327" cy="66754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C12F91-A049-D2C4-AC00-3410C37B9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3023817"/>
              <a:ext cx="12744327" cy="364408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D7020C-D783-BE35-1268-E4F3D9A3F4D0}"/>
                </a:ext>
              </a:extLst>
            </p:cNvPr>
            <p:cNvSpPr txBox="1"/>
            <p:nvPr/>
          </p:nvSpPr>
          <p:spPr>
            <a:xfrm>
              <a:off x="709711" y="9400069"/>
              <a:ext cx="10851922" cy="299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3"/>
                </a:lnSpc>
              </a:pPr>
              <a:endParaRPr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541C484D-DAEC-7BCC-6F34-360B1E46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800" y="3127626"/>
            <a:ext cx="106299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2B5BF9-F9F7-DF28-233D-A9B17A7FA0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57800" y="5206073"/>
            <a:ext cx="10629900" cy="762000"/>
          </a:xfrm>
          <a:prstGeom prst="rect">
            <a:avLst/>
          </a:prstGeom>
        </p:spPr>
        <p:txBody>
          <a:bodyPr/>
          <a:lstStyle>
            <a:lvl2pPr marL="685800" indent="0">
              <a:buNone/>
              <a:defRPr/>
            </a:lvl2pPr>
          </a:lstStyle>
          <a:p>
            <a:pPr lvl="1"/>
            <a:r>
              <a:rPr lang="en-US"/>
              <a:t>Second level</a:t>
            </a:r>
          </a:p>
        </p:txBody>
      </p:sp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D653338D-DA83-2A6B-99DE-62E2AD4F84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0" b="42000"/>
          <a:stretch/>
        </p:blipFill>
        <p:spPr>
          <a:xfrm>
            <a:off x="9448800" y="7581900"/>
            <a:ext cx="7938405" cy="24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9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891FE1-132B-F23C-9E2F-8A8A8AF90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-3229"/>
            <a:ext cx="18440400" cy="10641724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BDB5210-05E9-DCF8-7F42-3A02568BEC3E}"/>
              </a:ext>
            </a:extLst>
          </p:cNvPr>
          <p:cNvGrpSpPr/>
          <p:nvPr userDrawn="1"/>
        </p:nvGrpSpPr>
        <p:grpSpPr>
          <a:xfrm>
            <a:off x="3352800" y="7810500"/>
            <a:ext cx="5960561" cy="3085333"/>
            <a:chOff x="0" y="3023817"/>
            <a:chExt cx="12744327" cy="66754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C12F91-A049-D2C4-AC00-3410C37B9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023817"/>
              <a:ext cx="12744327" cy="364408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D7020C-D783-BE35-1268-E4F3D9A3F4D0}"/>
                </a:ext>
              </a:extLst>
            </p:cNvPr>
            <p:cNvSpPr txBox="1"/>
            <p:nvPr/>
          </p:nvSpPr>
          <p:spPr>
            <a:xfrm>
              <a:off x="709711" y="9400069"/>
              <a:ext cx="10851922" cy="299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3"/>
                </a:lnSpc>
              </a:pPr>
              <a:endParaRPr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541C484D-DAEC-7BCC-6F34-360B1E46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800" y="3127626"/>
            <a:ext cx="106299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2B5BF9-F9F7-DF28-233D-A9B17A7FA0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57800" y="5206073"/>
            <a:ext cx="10629900" cy="762000"/>
          </a:xfrm>
          <a:prstGeom prst="rect">
            <a:avLst/>
          </a:prstGeom>
        </p:spPr>
        <p:txBody>
          <a:bodyPr/>
          <a:lstStyle>
            <a:lvl2pPr marL="685800" indent="0">
              <a:buNone/>
              <a:defRPr/>
            </a:lvl2pPr>
          </a:lstStyle>
          <a:p>
            <a:pPr lvl="1"/>
            <a:r>
              <a:rPr lang="en-US"/>
              <a:t>Second level</a:t>
            </a:r>
          </a:p>
        </p:txBody>
      </p:sp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D653338D-DA83-2A6B-99DE-62E2AD4F84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0" b="42000"/>
          <a:stretch/>
        </p:blipFill>
        <p:spPr>
          <a:xfrm>
            <a:off x="9448800" y="7581900"/>
            <a:ext cx="7938405" cy="24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2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se-up of woman's hands typing and using a trackpad on a laptop with mug">
            <a:extLst>
              <a:ext uri="{FF2B5EF4-FFF2-40B4-BE49-F238E27FC236}">
                <a16:creationId xmlns:a16="http://schemas.microsoft.com/office/drawing/2014/main" id="{9454FA9E-C97F-2C4B-B01B-9C7E2A8E6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32" y="-3365775"/>
            <a:ext cx="18288000" cy="7315199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BDB5210-05E9-DCF8-7F42-3A02568BEC3E}"/>
              </a:ext>
            </a:extLst>
          </p:cNvPr>
          <p:cNvGrpSpPr/>
          <p:nvPr userDrawn="1"/>
        </p:nvGrpSpPr>
        <p:grpSpPr>
          <a:xfrm>
            <a:off x="3352800" y="7810500"/>
            <a:ext cx="5960561" cy="3085333"/>
            <a:chOff x="0" y="3023817"/>
            <a:chExt cx="12744327" cy="66754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C12F91-A049-D2C4-AC00-3410C37B9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023817"/>
              <a:ext cx="12744327" cy="364408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D7020C-D783-BE35-1268-E4F3D9A3F4D0}"/>
                </a:ext>
              </a:extLst>
            </p:cNvPr>
            <p:cNvSpPr txBox="1"/>
            <p:nvPr/>
          </p:nvSpPr>
          <p:spPr>
            <a:xfrm>
              <a:off x="709711" y="9400069"/>
              <a:ext cx="10851922" cy="299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3"/>
                </a:lnSpc>
              </a:pPr>
              <a:endParaRPr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541C484D-DAEC-7BCC-6F34-360B1E46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148931"/>
            <a:ext cx="106299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2B5BF9-F9F7-DF28-233D-A9B17A7FA0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5895" y="6340026"/>
            <a:ext cx="10629900" cy="762000"/>
          </a:xfrm>
          <a:prstGeom prst="rect">
            <a:avLst/>
          </a:prstGeom>
        </p:spPr>
        <p:txBody>
          <a:bodyPr/>
          <a:lstStyle>
            <a:lvl2pPr marL="685800" indent="0">
              <a:buNone/>
              <a:defRPr/>
            </a:lvl2pPr>
          </a:lstStyle>
          <a:p>
            <a:pPr lvl="1"/>
            <a:r>
              <a:rPr lang="en-US"/>
              <a:t>Second level</a:t>
            </a:r>
          </a:p>
        </p:txBody>
      </p:sp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D653338D-DA83-2A6B-99DE-62E2AD4F84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0" b="42000"/>
          <a:stretch/>
        </p:blipFill>
        <p:spPr>
          <a:xfrm>
            <a:off x="9448800" y="7581900"/>
            <a:ext cx="7938405" cy="24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28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Page">
    <p:bg>
      <p:bgPr>
        <a:solidFill>
          <a:srgbClr val="E6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BDB5210-05E9-DCF8-7F42-3A02568BEC3E}"/>
              </a:ext>
            </a:extLst>
          </p:cNvPr>
          <p:cNvGrpSpPr/>
          <p:nvPr userDrawn="1"/>
        </p:nvGrpSpPr>
        <p:grpSpPr>
          <a:xfrm>
            <a:off x="3352800" y="7810500"/>
            <a:ext cx="5960561" cy="3085333"/>
            <a:chOff x="0" y="3023817"/>
            <a:chExt cx="12744327" cy="66754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C12F91-A049-D2C4-AC00-3410C37B9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023817"/>
              <a:ext cx="12744327" cy="364408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D7020C-D783-BE35-1268-E4F3D9A3F4D0}"/>
                </a:ext>
              </a:extLst>
            </p:cNvPr>
            <p:cNvSpPr txBox="1"/>
            <p:nvPr/>
          </p:nvSpPr>
          <p:spPr>
            <a:xfrm>
              <a:off x="709711" y="9400069"/>
              <a:ext cx="10851922" cy="299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3"/>
                </a:lnSpc>
              </a:pPr>
              <a:endParaRPr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541C484D-DAEC-7BCC-6F34-360B1E46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800" y="3127626"/>
            <a:ext cx="106299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2B5BF9-F9F7-DF28-233D-A9B17A7FA0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57800" y="5206073"/>
            <a:ext cx="10629900" cy="762000"/>
          </a:xfrm>
          <a:prstGeom prst="rect">
            <a:avLst/>
          </a:prstGeom>
        </p:spPr>
        <p:txBody>
          <a:bodyPr/>
          <a:lstStyle>
            <a:lvl2pPr marL="685800" indent="0">
              <a:buNone/>
              <a:defRPr/>
            </a:lvl2pPr>
          </a:lstStyle>
          <a:p>
            <a:pPr lvl="1"/>
            <a:r>
              <a:rPr lang="en-US"/>
              <a:t>Second level</a:t>
            </a:r>
          </a:p>
        </p:txBody>
      </p:sp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D653338D-DA83-2A6B-99DE-62E2AD4F84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0" b="42000"/>
          <a:stretch/>
        </p:blipFill>
        <p:spPr>
          <a:xfrm>
            <a:off x="9448800" y="7581900"/>
            <a:ext cx="7938405" cy="24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9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B9B9D-7765-8BA8-768B-9764CA421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806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99BF5-89D4-F1F9-2418-9CAD5BB5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0277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-599559" y="9861514"/>
            <a:ext cx="11991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en-US" sz="1800" b="0" i="0" strike="noStrike" spc="0" noProof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en-US" sz="12000" b="0" i="0" strike="noStrike" spc="0" noProof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1CA7F9-592A-9751-3164-F33F464C1C74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>
            <a:fillRect/>
          </a:stretch>
        </p:blipFill>
        <p:spPr>
          <a:xfrm>
            <a:off x="14744307" y="9182100"/>
            <a:ext cx="2991669" cy="855430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2AD82D97-BA43-5582-8360-9AA77A0902E2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93159" y="202168"/>
            <a:ext cx="812800" cy="609600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76D6AFFB-550D-EC62-DD8E-5A8599B710D0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3252" y="8572500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49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74" r:id="rId2"/>
    <p:sldLayoutId id="2147483695" r:id="rId3"/>
    <p:sldLayoutId id="2147483689" r:id="rId4"/>
    <p:sldLayoutId id="2147483694" r:id="rId5"/>
    <p:sldLayoutId id="2147483691" r:id="rId6"/>
    <p:sldLayoutId id="2147483692" r:id="rId7"/>
    <p:sldLayoutId id="2147483693" r:id="rId8"/>
    <p:sldLayoutId id="2147483690" r:id="rId9"/>
    <p:sldLayoutId id="2147483678" r:id="rId10"/>
    <p:sldLayoutId id="2147483675" r:id="rId11"/>
    <p:sldLayoutId id="2147483676" r:id="rId12"/>
    <p:sldLayoutId id="2147483677" r:id="rId13"/>
    <p:sldLayoutId id="2147483679" r:id="rId14"/>
    <p:sldLayoutId id="2147483684" r:id="rId15"/>
    <p:sldLayoutId id="2147483685" r:id="rId16"/>
    <p:sldLayoutId id="2147483687" r:id="rId17"/>
    <p:sldLayoutId id="2147483688" r:id="rId18"/>
    <p:sldLayoutId id="2147483686" r:id="rId19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gn33r/awesome-bluetooth-security" TargetMode="External"/><Relationship Id="rId2" Type="http://schemas.openxmlformats.org/officeDocument/2006/relationships/hyperlink" Target="https://github.com/V33RU/IoTSecurity101#ble-intro-and-sw-hw-tools-to-pentest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376075-0665-EA94-EA5D-56AB1821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113844"/>
            <a:ext cx="4378678" cy="1989137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IoT Security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D7822-9482-0073-CDF9-D0CEAB46C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cs typeface="Calibri"/>
              </a:rPr>
              <a:t>Pairing Devices issues</a:t>
            </a:r>
          </a:p>
        </p:txBody>
      </p:sp>
    </p:spTree>
    <p:extLst>
      <p:ext uri="{BB962C8B-B14F-4D97-AF65-F5344CB8AC3E}">
        <p14:creationId xmlns:p14="http://schemas.microsoft.com/office/powerpoint/2010/main" val="839701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115126" y="2115123"/>
            <a:ext cx="10287000" cy="6056754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115128" y="2130329"/>
            <a:ext cx="10286999" cy="605675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151885" y="5382128"/>
            <a:ext cx="3752969" cy="6056762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752605" y="1454577"/>
            <a:ext cx="5850535" cy="6268437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115140" y="2099915"/>
            <a:ext cx="10287005" cy="605675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A1C38-7692-986D-221F-CD6C2897E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3" y="880282"/>
            <a:ext cx="4802049" cy="50812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Bluetooth Attacks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7F55A-FACC-EF07-32C2-8B1B2CF060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15388" y="974220"/>
            <a:ext cx="9833021" cy="80846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buNone/>
            </a:pPr>
            <a:r>
              <a:rPr lang="en-US" sz="2300" b="1" dirty="0"/>
              <a:t>Vulnerabilities in Bluetooth:</a:t>
            </a:r>
            <a:endParaRPr lang="en-US" sz="2300">
              <a:cs typeface="Calibri" panose="020F0502020204030204"/>
            </a:endParaRPr>
          </a:p>
          <a:p>
            <a:pPr indent="-228600" defTabSz="914400"/>
            <a:r>
              <a:rPr lang="en-US" sz="2300" dirty="0"/>
              <a:t> Authentication and authorization issues</a:t>
            </a:r>
            <a:endParaRPr lang="en-US" sz="2300" dirty="0">
              <a:cs typeface="Calibri"/>
            </a:endParaRPr>
          </a:p>
          <a:p>
            <a:pPr indent="-228600" defTabSz="914400"/>
            <a:r>
              <a:rPr lang="en-US" sz="2300" dirty="0"/>
              <a:t> </a:t>
            </a:r>
            <a:r>
              <a:rPr lang="en-US" sz="2300" dirty="0" err="1"/>
              <a:t>MiTM</a:t>
            </a:r>
            <a:endParaRPr lang="en-US" sz="2300" dirty="0" err="1">
              <a:cs typeface="Calibri"/>
            </a:endParaRPr>
          </a:p>
          <a:p>
            <a:pPr indent="-228600" defTabSz="914400"/>
            <a:r>
              <a:rPr lang="en-US" sz="2300" dirty="0"/>
              <a:t> DoS</a:t>
            </a:r>
          </a:p>
          <a:p>
            <a:pPr indent="-228600" defTabSz="914400"/>
            <a:r>
              <a:rPr lang="en-US" sz="2300" dirty="0"/>
              <a:t> MAC Spoofing</a:t>
            </a:r>
          </a:p>
          <a:p>
            <a:pPr indent="-228600" defTabSz="914400"/>
            <a:r>
              <a:rPr lang="en-US" sz="2300" dirty="0"/>
              <a:t> PIN Cracking</a:t>
            </a:r>
          </a:p>
          <a:p>
            <a:pPr indent="-228600" defTabSz="914400"/>
            <a:r>
              <a:rPr lang="en-US" sz="2300" dirty="0"/>
              <a:t> Brute force</a:t>
            </a:r>
          </a:p>
          <a:p>
            <a:pPr marL="0" indent="0" defTabSz="914400">
              <a:buNone/>
            </a:pPr>
            <a:r>
              <a:rPr lang="en-US" sz="2300" b="1" dirty="0"/>
              <a:t>In Android/iOS </a:t>
            </a:r>
            <a:r>
              <a:rPr lang="en-US" sz="2300" b="1" dirty="0" err="1"/>
              <a:t>MObile</a:t>
            </a:r>
            <a:r>
              <a:rPr lang="en-US" sz="2300" b="1" dirty="0"/>
              <a:t> Bluetooth :</a:t>
            </a:r>
            <a:endParaRPr lang="en-US" sz="2300" dirty="0">
              <a:cs typeface="Calibri" panose="020F0502020204030204"/>
            </a:endParaRPr>
          </a:p>
          <a:p>
            <a:pPr indent="-228600" defTabSz="914400"/>
            <a:r>
              <a:rPr lang="en-US" sz="2300" dirty="0"/>
              <a:t> RCE        Remote code Execution</a:t>
            </a:r>
          </a:p>
          <a:p>
            <a:pPr indent="-228600" defTabSz="914400"/>
            <a:r>
              <a:rPr lang="en-US" sz="2300" dirty="0"/>
              <a:t> </a:t>
            </a:r>
            <a:r>
              <a:rPr lang="en-US" sz="2300" dirty="0" err="1"/>
              <a:t>EoP</a:t>
            </a:r>
            <a:r>
              <a:rPr lang="en-US" sz="2300" dirty="0"/>
              <a:t>        Elevation of Privilege</a:t>
            </a:r>
            <a:endParaRPr lang="en-US" sz="2300" dirty="0">
              <a:cs typeface="Calibri"/>
            </a:endParaRPr>
          </a:p>
          <a:p>
            <a:pPr indent="-228600" defTabSz="914400"/>
            <a:r>
              <a:rPr lang="en-US" sz="2300" dirty="0"/>
              <a:t> ID         Information Disclosure</a:t>
            </a:r>
            <a:endParaRPr lang="en-US" sz="2300" dirty="0">
              <a:cs typeface="Calibri"/>
            </a:endParaRPr>
          </a:p>
          <a:p>
            <a:pPr indent="-228600" defTabSz="914400"/>
            <a:r>
              <a:rPr lang="en-US" sz="2300" dirty="0"/>
              <a:t> DoS        Denial of Service</a:t>
            </a:r>
            <a:endParaRPr lang="en-US" sz="2300" dirty="0">
              <a:cs typeface="Calibri"/>
            </a:endParaRPr>
          </a:p>
          <a:p>
            <a:pPr indent="-228600" defTabSz="914400"/>
            <a:r>
              <a:rPr lang="en-US" sz="2300" dirty="0"/>
              <a:t> PAIR       Pairing without Auth</a:t>
            </a:r>
            <a:endParaRPr lang="en-US" sz="2300" dirty="0">
              <a:cs typeface="Calibri"/>
            </a:endParaRPr>
          </a:p>
          <a:p>
            <a:pPr marL="0" indent="0" defTabSz="914400">
              <a:buNone/>
            </a:pPr>
            <a:r>
              <a:rPr lang="en-US" sz="2300" b="1" dirty="0"/>
              <a:t>In Hardware level: </a:t>
            </a:r>
            <a:endParaRPr lang="en-US" sz="2300">
              <a:cs typeface="Calibri" panose="020F0502020204030204"/>
            </a:endParaRPr>
          </a:p>
          <a:p>
            <a:pPr indent="-228600" defTabSz="914400"/>
            <a:r>
              <a:rPr lang="en-US" sz="2300" dirty="0"/>
              <a:t> Chip based</a:t>
            </a:r>
            <a:endParaRPr lang="en-US" sz="2300" dirty="0">
              <a:cs typeface="Calibri"/>
            </a:endParaRPr>
          </a:p>
          <a:p>
            <a:pPr indent="-228600" defTabSz="914400"/>
            <a:r>
              <a:rPr lang="en-US" sz="2300" dirty="0"/>
              <a:t> Memory Leakage </a:t>
            </a:r>
          </a:p>
          <a:p>
            <a:pPr indent="-228600" defTabSz="914400"/>
            <a:endParaRPr lang="en-US" sz="2300"/>
          </a:p>
        </p:txBody>
      </p:sp>
    </p:spTree>
    <p:extLst>
      <p:ext uri="{BB962C8B-B14F-4D97-AF65-F5344CB8AC3E}">
        <p14:creationId xmlns:p14="http://schemas.microsoft.com/office/powerpoint/2010/main" val="3096199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38F4-C83F-B8E2-72D6-345789B5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Calibri Light"/>
              </a:rPr>
              <a:t>Recent CVE</a:t>
            </a:r>
            <a:endParaRPr lang="en-US" dirty="0"/>
          </a:p>
        </p:txBody>
      </p:sp>
      <p:pic>
        <p:nvPicPr>
          <p:cNvPr id="4" name="Picture 4" descr="A screenshot of a white text&#10;&#10;Description automatically generated">
            <a:extLst>
              <a:ext uri="{FF2B5EF4-FFF2-40B4-BE49-F238E27FC236}">
                <a16:creationId xmlns:a16="http://schemas.microsoft.com/office/drawing/2014/main" id="{7FFF7ACF-32DE-6DAB-4DC5-D62E86502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75" y="2642948"/>
            <a:ext cx="14410425" cy="53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9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8F2D-D15A-075F-A819-7809BE67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Calibri Light"/>
              </a:rPr>
              <a:t>Demo – UN-Auth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64186-DF18-C10C-E5E2-40DC569B09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Calibri"/>
                <a:cs typeface="Calibri"/>
              </a:rPr>
              <a:t>Show pair request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Show random | public 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Read the data </a:t>
            </a:r>
          </a:p>
        </p:txBody>
      </p:sp>
    </p:spTree>
    <p:extLst>
      <p:ext uri="{BB962C8B-B14F-4D97-AF65-F5344CB8AC3E}">
        <p14:creationId xmlns:p14="http://schemas.microsoft.com/office/powerpoint/2010/main" val="1722043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58A69-121A-0597-88A7-00BC99AE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Calibri Light"/>
                <a:cs typeface="Calibri Light"/>
              </a:rPr>
              <a:t>Modernized Attacks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CB997-F028-A302-CC05-B77646FF1F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US" sz="5400" dirty="0">
                <a:ea typeface="Calibri"/>
                <a:cs typeface="Calibri"/>
              </a:rPr>
              <a:t>Process depends on understanding</a:t>
            </a:r>
          </a:p>
          <a:p>
            <a:r>
              <a:rPr lang="en-US" sz="5400" dirty="0">
                <a:ea typeface="Calibri"/>
                <a:cs typeface="Calibri"/>
              </a:rPr>
              <a:t>Analyze target from all sources </a:t>
            </a:r>
          </a:p>
          <a:p>
            <a:r>
              <a:rPr lang="en-US" sz="5400" dirty="0">
                <a:ea typeface="Calibri"/>
                <a:cs typeface="Calibri"/>
              </a:rPr>
              <a:t>Breaking encryption </a:t>
            </a:r>
          </a:p>
          <a:p>
            <a:r>
              <a:rPr lang="en-US" sz="5400" dirty="0">
                <a:ea typeface="Calibri"/>
                <a:cs typeface="Calibri"/>
              </a:rPr>
              <a:t>Hardcoded data from Firmware/Mobile Apps</a:t>
            </a:r>
          </a:p>
          <a:p>
            <a:r>
              <a:rPr lang="en-US" sz="5400" dirty="0">
                <a:ea typeface="Calibri"/>
                <a:cs typeface="Calibri"/>
              </a:rPr>
              <a:t>Inside  device Communication (</a:t>
            </a:r>
            <a:r>
              <a:rPr lang="en-US" sz="5400" dirty="0" err="1">
                <a:ea typeface="Calibri"/>
                <a:cs typeface="Calibri"/>
              </a:rPr>
              <a:t>tcpdump</a:t>
            </a:r>
            <a:r>
              <a:rPr lang="en-US" sz="5400" dirty="0">
                <a:ea typeface="Calibri"/>
                <a:cs typeface="Calibri"/>
              </a:rPr>
              <a:t> analysis)</a:t>
            </a:r>
          </a:p>
          <a:p>
            <a:r>
              <a:rPr lang="en-US" sz="5400" dirty="0">
                <a:ea typeface="Calibri"/>
                <a:cs typeface="Calibri"/>
              </a:rPr>
              <a:t>Play with stack more than visible attacks</a:t>
            </a:r>
          </a:p>
          <a:p>
            <a:endParaRPr lang="en-US" sz="5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6751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9CEDC-ACE0-5E1C-EAC9-DBFDC4BF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Calibri Light"/>
              </a:rPr>
              <a:t>Demo - </a:t>
            </a:r>
            <a:r>
              <a:rPr lang="en-US" dirty="0" err="1">
                <a:cs typeface="Calibri Light"/>
              </a:rPr>
              <a:t>MiTM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72151-BBF2-C394-2EBE-6ADF261F94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78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95C18-3074-8572-34D7-C11ECE220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Calibri Light"/>
              </a:rPr>
              <a:t>Good Resources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4FC5F-9615-EF25-8326-B366EF7687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https://github.com/V33RU/IoTSecurity101#ble-intro-and-sw-hw-tools-to-pentest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  <a:hlinkClick r:id="rId3"/>
              </a:rPr>
              <a:t>engn33r/awesome-bluetooth-security: List of Bluetooth BR/EDR/LE security resources (github.com)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5223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C1331-A05C-461F-AFD6-D1EA519CA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445794"/>
            <a:ext cx="15773400" cy="1395412"/>
          </a:xfrm>
        </p:spPr>
        <p:txBody>
          <a:bodyPr/>
          <a:lstStyle/>
          <a:p>
            <a:pPr algn="ctr"/>
            <a:r>
              <a:rPr lang="en-IN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4030739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5F2B-A2D5-4F11-BDC6-8A1680D0C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7865305" cy="1395412"/>
          </a:xfrm>
        </p:spPr>
        <p:txBody>
          <a:bodyPr lIns="91440" tIns="45720" rIns="91440" bIns="45720" anchor="t"/>
          <a:lstStyle/>
          <a:p>
            <a:r>
              <a:rPr lang="en-IN" dirty="0"/>
              <a:t>Q1 : Which attack has deadlock vulnerabilities?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73C98-ADAB-4B53-A121-4944A2AC4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2712289"/>
            <a:ext cx="15773400" cy="6248400"/>
          </a:xfrm>
        </p:spPr>
        <p:txBody>
          <a:bodyPr lIns="91440" tIns="45720" rIns="91440" bIns="45720" anchor="t"/>
          <a:lstStyle/>
          <a:p>
            <a:pPr marL="742950" indent="-742950">
              <a:buAutoNum type="alphaUcPeriod"/>
            </a:pPr>
            <a:r>
              <a:rPr lang="en-IN" dirty="0" err="1">
                <a:ea typeface="Calibri"/>
                <a:cs typeface="Calibri"/>
              </a:rPr>
              <a:t>Sweyntooth</a:t>
            </a:r>
            <a:endParaRPr lang="en-IN">
              <a:ea typeface="Calibri"/>
              <a:cs typeface="Calibri"/>
            </a:endParaRP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r>
              <a:rPr lang="en-IN" dirty="0"/>
              <a:t>B.  </a:t>
            </a:r>
            <a:r>
              <a:rPr lang="en-IN" dirty="0" err="1"/>
              <a:t>Braktooth</a:t>
            </a:r>
            <a:endParaRPr lang="en-IN" dirty="0" err="1">
              <a:ea typeface="Calibri"/>
              <a:cs typeface="Calibri"/>
            </a:endParaRP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r>
              <a:rPr lang="en-IN" dirty="0"/>
              <a:t>C. </a:t>
            </a:r>
            <a:r>
              <a:rPr lang="en-IN" dirty="0" err="1"/>
              <a:t>Blueborne</a:t>
            </a:r>
            <a:endParaRPr lang="en-IN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IN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IN" dirty="0"/>
              <a:t>D. None of the above</a:t>
            </a:r>
            <a:endParaRPr lang="en-IN" dirty="0">
              <a:ea typeface="Calibri"/>
              <a:cs typeface="Calibri"/>
            </a:endParaRP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308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5F2B-A2D5-4F11-BDC6-8A1680D0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IN" dirty="0"/>
              <a:t>Q2: </a:t>
            </a:r>
            <a:r>
              <a:rPr lang="en-IN" dirty="0">
                <a:ea typeface="+mj-lt"/>
                <a:cs typeface="+mj-lt"/>
              </a:rPr>
              <a:t>Which type of encryption does Bluetooth 5 use to secure data transmissions?</a:t>
            </a:r>
            <a:endParaRPr lang="en-US" dirty="0">
              <a:ea typeface="+mj-lt"/>
              <a:cs typeface="+mj-lt"/>
            </a:endParaRPr>
          </a:p>
          <a:p>
            <a:endParaRPr lang="en-IN" dirty="0">
              <a:ea typeface="Calibri Light"/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73C98-ADAB-4B53-A121-4944A2AC4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2733855"/>
            <a:ext cx="15773400" cy="6248400"/>
          </a:xfrm>
        </p:spPr>
        <p:txBody>
          <a:bodyPr lIns="91440" tIns="45720" rIns="91440" bIns="45720" anchor="t"/>
          <a:lstStyle/>
          <a:p>
            <a:pPr marL="742950" indent="-742950">
              <a:buAutoNum type="alphaUcPeriod"/>
            </a:pPr>
            <a:r>
              <a:rPr lang="en-IN" dirty="0">
                <a:ea typeface="Calibri"/>
                <a:cs typeface="Calibri"/>
              </a:rPr>
              <a:t>AES</a:t>
            </a: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r>
              <a:rPr lang="en-IN" dirty="0"/>
              <a:t>B. AES-128</a:t>
            </a:r>
            <a:endParaRPr lang="en-IN" dirty="0">
              <a:ea typeface="Calibri"/>
              <a:cs typeface="Calibri"/>
            </a:endParaRP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r>
              <a:rPr lang="en-IN" dirty="0"/>
              <a:t>C.  AES-356</a:t>
            </a:r>
            <a:endParaRPr lang="en-IN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IN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IN" dirty="0"/>
              <a:t>D. AES-256</a:t>
            </a:r>
            <a:endParaRPr lang="en-IN" dirty="0">
              <a:ea typeface="Calibri"/>
              <a:cs typeface="Calibri"/>
            </a:endParaRP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282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5F2B-A2D5-4F11-BDC6-8A1680D0C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8145664" cy="1395412"/>
          </a:xfrm>
        </p:spPr>
        <p:txBody>
          <a:bodyPr lIns="91440" tIns="45720" rIns="91440" bIns="45720" anchor="t"/>
          <a:lstStyle/>
          <a:p>
            <a:r>
              <a:rPr lang="en-IN" dirty="0"/>
              <a:t>Q3: </a:t>
            </a:r>
            <a:r>
              <a:rPr lang="en-IN" dirty="0">
                <a:ea typeface="+mj-lt"/>
                <a:cs typeface="+mj-lt"/>
              </a:rPr>
              <a:t>What is the main security concern associated with the "</a:t>
            </a:r>
            <a:r>
              <a:rPr lang="en-IN" dirty="0" err="1">
                <a:ea typeface="+mj-lt"/>
                <a:cs typeface="+mj-lt"/>
              </a:rPr>
              <a:t>BleedingTooth</a:t>
            </a:r>
            <a:r>
              <a:rPr lang="en-IN" dirty="0">
                <a:ea typeface="+mj-lt"/>
                <a:cs typeface="+mj-lt"/>
              </a:rPr>
              <a:t>" vulnerability in Bluetooth Low Energy (BLE) chips?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73C98-ADAB-4B53-A121-4944A2AC4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5375" y="3747459"/>
            <a:ext cx="15773400" cy="62484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IN" dirty="0">
                <a:ea typeface="+mn-lt"/>
                <a:cs typeface="+mn-lt"/>
              </a:rPr>
              <a:t>A) Eavesdropping on data transmissions 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IN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IN" dirty="0">
                <a:ea typeface="+mn-lt"/>
                <a:cs typeface="+mn-lt"/>
              </a:rPr>
              <a:t>B) Unauthorized access to the device's settings 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IN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IN" dirty="0">
                <a:ea typeface="+mn-lt"/>
                <a:cs typeface="+mn-lt"/>
              </a:rPr>
              <a:t>C) Denial-of-Service (DoS) attacks 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IN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IN" dirty="0">
                <a:ea typeface="+mn-lt"/>
                <a:cs typeface="+mn-lt"/>
              </a:rPr>
              <a:t>D) Remote code execution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4163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77628"/>
            <a:ext cx="18288000" cy="1104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1180E-356B-009C-EF0C-91BA5D2E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98" y="965200"/>
            <a:ext cx="16816387" cy="11172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About me..!</a:t>
            </a:r>
          </a:p>
        </p:txBody>
      </p:sp>
      <p:pic>
        <p:nvPicPr>
          <p:cNvPr id="6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592892C7-ADDA-E15E-F2CE-4C478D96C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19" y="2512840"/>
            <a:ext cx="11403328" cy="755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5F2B-A2D5-4F11-BDC6-8A1680D0C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5" y="547689"/>
            <a:ext cx="17477116" cy="1395412"/>
          </a:xfrm>
        </p:spPr>
        <p:txBody>
          <a:bodyPr lIns="91440" tIns="45720" rIns="91440" bIns="45720" anchor="t"/>
          <a:lstStyle/>
          <a:p>
            <a:r>
              <a:rPr lang="en-IN" dirty="0"/>
              <a:t>Q4: </a:t>
            </a:r>
            <a:r>
              <a:rPr lang="en-IN" dirty="0">
                <a:ea typeface="+mj-lt"/>
                <a:cs typeface="+mj-lt"/>
              </a:rPr>
              <a:t>Which of the following is a well-known Bluetooth vulnerability that affected Android devices, allowing attackers to perform remote code execution?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73C98-ADAB-4B53-A121-4944A2AC4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2847" y="4588534"/>
            <a:ext cx="15773400" cy="62484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IN" dirty="0">
                <a:ea typeface="+mn-lt"/>
                <a:cs typeface="+mn-lt"/>
              </a:rPr>
              <a:t>A) Heartbleed vulnerability 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IN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IN" dirty="0">
                <a:ea typeface="+mn-lt"/>
                <a:cs typeface="+mn-lt"/>
              </a:rPr>
              <a:t>B) </a:t>
            </a:r>
            <a:r>
              <a:rPr lang="en-IN" err="1">
                <a:ea typeface="+mn-lt"/>
                <a:cs typeface="+mn-lt"/>
              </a:rPr>
              <a:t>BlueBorne</a:t>
            </a:r>
            <a:r>
              <a:rPr lang="en-IN" dirty="0">
                <a:ea typeface="+mn-lt"/>
                <a:cs typeface="+mn-lt"/>
              </a:rPr>
              <a:t> vulnerability </a:t>
            </a:r>
            <a:endParaRPr lang="en-US" dirty="0" err="1">
              <a:ea typeface="+mn-lt"/>
              <a:cs typeface="+mn-lt"/>
            </a:endParaRPr>
          </a:p>
          <a:p>
            <a:pPr marL="0" indent="0">
              <a:buNone/>
            </a:pPr>
            <a:endParaRPr lang="en-IN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IN" dirty="0">
                <a:ea typeface="+mn-lt"/>
                <a:cs typeface="+mn-lt"/>
              </a:rPr>
              <a:t>C) Spectre and Meltdown vulnerabilities 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IN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IN" dirty="0">
                <a:ea typeface="+mn-lt"/>
                <a:cs typeface="+mn-lt"/>
              </a:rPr>
              <a:t>D) Stage fright vulnerability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2237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5F2B-A2D5-4F11-BDC6-8A1680D0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IN" dirty="0"/>
              <a:t>Q5: what latest version in </a:t>
            </a:r>
            <a:r>
              <a:rPr lang="en-IN" dirty="0" err="1"/>
              <a:t>bluetooth</a:t>
            </a:r>
            <a:r>
              <a:rPr lang="en-IN" dirty="0"/>
              <a:t>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73C98-ADAB-4B53-A121-4944A2AC4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marL="742950" indent="-742950">
              <a:buAutoNum type="alphaUcPeriod"/>
            </a:pPr>
            <a:r>
              <a:rPr lang="en-IN" dirty="0">
                <a:ea typeface="Calibri"/>
                <a:cs typeface="Calibri"/>
              </a:rPr>
              <a:t>Bluetooth 5</a:t>
            </a: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r>
              <a:rPr lang="en-IN" dirty="0"/>
              <a:t>B. </a:t>
            </a:r>
            <a:r>
              <a:rPr lang="en-IN" dirty="0">
                <a:ea typeface="+mn-lt"/>
                <a:cs typeface="+mn-lt"/>
              </a:rPr>
              <a:t>Bluetooth 5.1</a:t>
            </a: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r>
              <a:rPr lang="en-IN" dirty="0"/>
              <a:t>C. </a:t>
            </a:r>
            <a:r>
              <a:rPr lang="en-IN" dirty="0">
                <a:ea typeface="+mn-lt"/>
                <a:cs typeface="+mn-lt"/>
              </a:rPr>
              <a:t>Bluetooth 5.2</a:t>
            </a: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r>
              <a:rPr lang="en-IN" dirty="0"/>
              <a:t>D. </a:t>
            </a:r>
            <a:r>
              <a:rPr lang="en-IN" dirty="0">
                <a:ea typeface="+mn-lt"/>
                <a:cs typeface="+mn-lt"/>
              </a:rPr>
              <a:t>Bluetooth 5.3</a:t>
            </a: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5775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3A445-F390-41ED-B394-7E5B8EDB5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Correct Answers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3D9B3-3F63-412F-B3C2-FDD12A775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IN" dirty="0"/>
              <a:t>Q1. A</a:t>
            </a: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r>
              <a:rPr lang="en-IN" dirty="0"/>
              <a:t>Q2. D</a:t>
            </a:r>
            <a:endParaRPr lang="en-IN" dirty="0">
              <a:ea typeface="Calibri"/>
              <a:cs typeface="Calibri"/>
            </a:endParaRP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r>
              <a:rPr lang="en-IN" dirty="0"/>
              <a:t>Q3. D</a:t>
            </a:r>
            <a:endParaRPr lang="en-IN" dirty="0">
              <a:ea typeface="Calibri"/>
              <a:cs typeface="Calibri"/>
            </a:endParaRP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r>
              <a:rPr lang="en-IN" dirty="0"/>
              <a:t>Q4. A</a:t>
            </a: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r>
              <a:rPr lang="en-IN" dirty="0"/>
              <a:t>Q5. D</a:t>
            </a:r>
            <a:endParaRPr lang="en-IN" dirty="0">
              <a:ea typeface="Calibri"/>
              <a:cs typeface="Calibri"/>
            </a:endParaRPr>
          </a:p>
          <a:p>
            <a:pPr marL="0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357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8600-B5F7-4391-8B09-839F34113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2500"/>
            <a:ext cx="15773400" cy="1395412"/>
          </a:xfrm>
        </p:spPr>
        <p:txBody>
          <a:bodyPr/>
          <a:lstStyle/>
          <a:p>
            <a:pPr algn="ctr"/>
            <a:r>
              <a:rPr lang="en-IN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1177047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9ED8C-B854-46D8-9402-CB33480474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endParaRPr lang="en-IN"/>
          </a:p>
          <a:p>
            <a:pPr marL="0" indent="0" algn="ctr">
              <a:buNone/>
            </a:pPr>
            <a:endParaRPr lang="en-IN"/>
          </a:p>
          <a:p>
            <a:pPr marL="0" indent="0" algn="ctr">
              <a:buNone/>
            </a:pPr>
            <a:endParaRPr lang="en-IN"/>
          </a:p>
          <a:p>
            <a:pPr marL="0" indent="0" algn="ctr">
              <a:buNone/>
            </a:pPr>
            <a:r>
              <a:rPr lang="en-IN" sz="8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46388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7C61A-807F-71B8-5631-5A120FE3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Agenda.. 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BEAEA-9957-8CF7-518D-558FA41A19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Calibri"/>
                <a:cs typeface="Calibri"/>
              </a:rPr>
              <a:t>IoT Security</a:t>
            </a:r>
          </a:p>
          <a:p>
            <a:r>
              <a:rPr lang="en-US">
                <a:ea typeface="Calibri"/>
                <a:cs typeface="Calibri"/>
              </a:rPr>
              <a:t>Base Architecture </a:t>
            </a:r>
          </a:p>
          <a:p>
            <a:r>
              <a:rPr lang="en-US">
                <a:ea typeface="Calibri"/>
                <a:cs typeface="Calibri"/>
              </a:rPr>
              <a:t>Pairing things security</a:t>
            </a:r>
          </a:p>
          <a:p>
            <a:r>
              <a:rPr lang="en-US">
                <a:ea typeface="Calibri"/>
                <a:cs typeface="Calibri"/>
              </a:rPr>
              <a:t>BLE Attacks </a:t>
            </a:r>
          </a:p>
          <a:p>
            <a:r>
              <a:rPr lang="en-US">
                <a:ea typeface="Calibri"/>
                <a:cs typeface="Calibri"/>
              </a:rPr>
              <a:t>Modernized attacks</a:t>
            </a:r>
          </a:p>
          <a:p>
            <a:r>
              <a:rPr lang="en-US">
                <a:ea typeface="Calibri"/>
                <a:cs typeface="Calibri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54821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566D-72FA-70F7-01ED-5F3171C8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IoT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29CA0-43DF-02E4-2FCE-0255A3E187C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28600" defTabSz="914400"/>
            <a:endParaRPr lang="en-US" sz="3600" dirty="0"/>
          </a:p>
          <a:p>
            <a:pPr indent="-228600" defTabSz="914400"/>
            <a:endParaRPr lang="en-US" sz="3600" dirty="0"/>
          </a:p>
          <a:p>
            <a:pPr indent="-228600" defTabSz="914400"/>
            <a:r>
              <a:rPr lang="en-US" sz="3600" dirty="0"/>
              <a:t>The confusion where exactly started </a:t>
            </a:r>
            <a:endParaRPr lang="en-US" dirty="0">
              <a:ea typeface="Calibri"/>
              <a:cs typeface="Calibri"/>
            </a:endParaRPr>
          </a:p>
          <a:p>
            <a:pPr indent="-228600" defTabSz="914400"/>
            <a:endParaRPr lang="en-US" sz="3600"/>
          </a:p>
          <a:p>
            <a:pPr indent="-228600" defTabSz="914400"/>
            <a:endParaRPr lang="en-US" sz="3600"/>
          </a:p>
          <a:p>
            <a:pPr indent="-228600" defTabSz="914400"/>
            <a:r>
              <a:rPr lang="en-US" sz="3600" dirty="0"/>
              <a:t>No Clarity</a:t>
            </a:r>
            <a:endParaRPr lang="en-US" sz="3600" dirty="0">
              <a:ea typeface="Calibri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371F696-5527-62ED-9BA4-4B086A37A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268" y="2905484"/>
            <a:ext cx="7530860" cy="419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54AA-59D9-0216-20A7-80D7E1D2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The confusion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1D1B8-A80C-815A-6285-FBD89DA11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2324100"/>
            <a:ext cx="5960853" cy="6248400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Calibri"/>
                <a:cs typeface="Calibri"/>
              </a:rPr>
              <a:t>IoT/</a:t>
            </a:r>
            <a:r>
              <a:rPr lang="en-US" dirty="0" err="1">
                <a:ea typeface="Calibri"/>
                <a:cs typeface="Calibri"/>
              </a:rPr>
              <a:t>IIoT</a:t>
            </a:r>
            <a:r>
              <a:rPr lang="en-US" dirty="0">
                <a:ea typeface="Calibri"/>
                <a:cs typeface="Calibri"/>
              </a:rPr>
              <a:t>/IoMT</a:t>
            </a:r>
          </a:p>
          <a:p>
            <a:r>
              <a:rPr lang="en-US" dirty="0">
                <a:ea typeface="+mn-lt"/>
                <a:cs typeface="+mn-lt"/>
              </a:rPr>
              <a:t>Home Automation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Wearable Devices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Healthcare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Industrial IoT (</a:t>
            </a:r>
            <a:r>
              <a:rPr lang="en-US" dirty="0" err="1">
                <a:ea typeface="+mn-lt"/>
                <a:cs typeface="+mn-lt"/>
              </a:rPr>
              <a:t>IIoT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Smart Cities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Agriculture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1879CAD-B366-8D2B-162A-B95B2324BED8}"/>
              </a:ext>
            </a:extLst>
          </p:cNvPr>
          <p:cNvSpPr txBox="1">
            <a:spLocks/>
          </p:cNvSpPr>
          <p:nvPr/>
        </p:nvSpPr>
        <p:spPr>
          <a:xfrm>
            <a:off x="4321115" y="2131443"/>
            <a:ext cx="15773400" cy="62484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cs typeface="Calibri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26DD870-9E29-E49E-8784-B509EB82A0D8}"/>
              </a:ext>
            </a:extLst>
          </p:cNvPr>
          <p:cNvSpPr txBox="1">
            <a:spLocks/>
          </p:cNvSpPr>
          <p:nvPr/>
        </p:nvSpPr>
        <p:spPr>
          <a:xfrm>
            <a:off x="9151906" y="2023613"/>
            <a:ext cx="8527212" cy="62484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Transportation and Logistics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Energy Management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Environmental Monitoring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Retail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Smart Grids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Insurance and Telematics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Sports and Fitness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Smart Appliances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Financial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291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BB25-CB73-AB5E-9183-3E5627B5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Calibri Light"/>
              </a:rPr>
              <a:t>Clarity</a:t>
            </a:r>
          </a:p>
        </p:txBody>
      </p:sp>
      <p:pic>
        <p:nvPicPr>
          <p:cNvPr id="5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0A11B4CB-0BEB-EEB4-0882-53C621E6E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77" y="1763339"/>
            <a:ext cx="10916729" cy="6178038"/>
          </a:xfrm>
          <a:prstGeom prst="rect">
            <a:avLst/>
          </a:prstGeom>
        </p:spPr>
      </p:pic>
      <p:pic>
        <p:nvPicPr>
          <p:cNvPr id="6" name="Picture 6" descr="A yellow cartoon character wearing a circle over his head&#10;&#10;Description automatically generated">
            <a:extLst>
              <a:ext uri="{FF2B5EF4-FFF2-40B4-BE49-F238E27FC236}">
                <a16:creationId xmlns:a16="http://schemas.microsoft.com/office/drawing/2014/main" id="{E68E6561-D388-A2A3-8E6C-9FF0AB79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9229" y="3011371"/>
            <a:ext cx="6409426" cy="348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71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19136-93B1-8C2F-0A48-8A0C6F5F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Calibri Light"/>
              </a:rPr>
              <a:t>Base Architecture – Embedded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B762D-A23C-DC6D-A5CF-FFC733C1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2324100"/>
            <a:ext cx="11374180" cy="6248400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Calibri"/>
              </a:rPr>
              <a:t>Chips </a:t>
            </a:r>
          </a:p>
          <a:p>
            <a:r>
              <a:rPr lang="en-US" dirty="0">
                <a:cs typeface="Calibri"/>
              </a:rPr>
              <a:t>Debug ports</a:t>
            </a:r>
          </a:p>
          <a:p>
            <a:r>
              <a:rPr lang="en-US" dirty="0">
                <a:cs typeface="Calibri"/>
              </a:rPr>
              <a:t>PCB Design </a:t>
            </a:r>
          </a:p>
          <a:p>
            <a:r>
              <a:rPr lang="en-US" dirty="0">
                <a:cs typeface="Calibri"/>
              </a:rPr>
              <a:t>Low level Concepts</a:t>
            </a:r>
          </a:p>
          <a:p>
            <a:r>
              <a:rPr lang="en-US" dirty="0">
                <a:cs typeface="Calibri"/>
              </a:rPr>
              <a:t>Storage medium</a:t>
            </a:r>
          </a:p>
          <a:p>
            <a:r>
              <a:rPr lang="en-US" dirty="0">
                <a:cs typeface="Calibri"/>
              </a:rPr>
              <a:t>I/O Ports</a:t>
            </a:r>
          </a:p>
          <a:p>
            <a:r>
              <a:rPr lang="en-US" dirty="0">
                <a:cs typeface="Calibri"/>
              </a:rPr>
              <a:t>Embedded Antenna's</a:t>
            </a:r>
          </a:p>
        </p:txBody>
      </p:sp>
      <p:pic>
        <p:nvPicPr>
          <p:cNvPr id="4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2E29453-0B3C-30D6-1917-F0EF8A51B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38" y="2802300"/>
            <a:ext cx="6398140" cy="482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85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592E3-7899-526A-55CE-679BFA03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Calibri Light"/>
              </a:rPr>
              <a:t>Base Architecture  - Firmware's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0A36D-B276-58BF-A1FF-9C37C48175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2259402"/>
            <a:ext cx="15773400" cy="6248400"/>
          </a:xfrm>
        </p:spPr>
        <p:txBody>
          <a:bodyPr lIns="91440" tIns="45720" rIns="91440" bIns="45720" anchor="t"/>
          <a:lstStyle/>
          <a:p>
            <a:r>
              <a:rPr lang="en-US" sz="4800" dirty="0">
                <a:cs typeface="Calibri"/>
              </a:rPr>
              <a:t>Architecture – ARM/MIPS/AARCH/RISC/SPARC many</a:t>
            </a:r>
          </a:p>
          <a:p>
            <a:r>
              <a:rPr lang="en-US" sz="4800" dirty="0">
                <a:cs typeface="Calibri"/>
              </a:rPr>
              <a:t>Binary Reversing </a:t>
            </a:r>
          </a:p>
          <a:p>
            <a:r>
              <a:rPr lang="en-US" sz="4800" dirty="0">
                <a:cs typeface="Calibri"/>
              </a:rPr>
              <a:t>Crash bug hunting</a:t>
            </a:r>
          </a:p>
          <a:p>
            <a:r>
              <a:rPr lang="en-US" sz="4800">
                <a:cs typeface="Calibri"/>
              </a:rPr>
              <a:t>Static Analysis</a:t>
            </a:r>
          </a:p>
          <a:p>
            <a:r>
              <a:rPr lang="en-US" sz="4800">
                <a:cs typeface="Calibri"/>
              </a:rPr>
              <a:t>Dynamic Analysis</a:t>
            </a:r>
          </a:p>
          <a:p>
            <a:r>
              <a:rPr lang="en-US" sz="4800" dirty="0">
                <a:cs typeface="Calibri"/>
              </a:rPr>
              <a:t>Decompiling </a:t>
            </a:r>
          </a:p>
          <a:p>
            <a:pPr marL="0" indent="0">
              <a:buNone/>
            </a:pPr>
            <a:endParaRPr lang="en-US" sz="4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1715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338EA-889C-3770-6DBF-5E1A85E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cs typeface="Calibri Light"/>
              </a:rPr>
              <a:t>Pairing Things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0AC94-F3D0-CD9A-221B-2B044298D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US">
                <a:cs typeface="Calibri"/>
              </a:rPr>
              <a:t>There are many in wired and wireless connectivity </a:t>
            </a:r>
            <a:endParaRPr lang="en-US"/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BLE – Low Energy Concept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Era – Bluetooth to BLE – Controlling things </a:t>
            </a:r>
          </a:p>
        </p:txBody>
      </p:sp>
    </p:spTree>
    <p:extLst>
      <p:ext uri="{BB962C8B-B14F-4D97-AF65-F5344CB8AC3E}">
        <p14:creationId xmlns:p14="http://schemas.microsoft.com/office/powerpoint/2010/main" val="723043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84_Coffee Shop Business Pitch Deck_RVA_v3.potx" id="{C1322C9F-FF28-439C-83B3-ADD70030630F}" vid="{FE0D3DD2-3091-4F75-9007-330AA7DC69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2887aa5-9aee-48f6-afa0-c269883cfc7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D8F1C8EEDC3643BAB9D97CD125BD21" ma:contentTypeVersion="15" ma:contentTypeDescription="Create a new document." ma:contentTypeScope="" ma:versionID="aeadaf0be50aae7cd72ff47f2c93ba6d">
  <xsd:schema xmlns:xsd="http://www.w3.org/2001/XMLSchema" xmlns:xs="http://www.w3.org/2001/XMLSchema" xmlns:p="http://schemas.microsoft.com/office/2006/metadata/properties" xmlns:ns3="72887aa5-9aee-48f6-afa0-c269883cfc78" xmlns:ns4="67543258-2591-4ea5-9805-691a5be83c9a" targetNamespace="http://schemas.microsoft.com/office/2006/metadata/properties" ma:root="true" ma:fieldsID="87ad7e63c05b628082fa4586aa78d4b8" ns3:_="" ns4:_="">
    <xsd:import namespace="72887aa5-9aee-48f6-afa0-c269883cfc78"/>
    <xsd:import namespace="67543258-2591-4ea5-9805-691a5be83c9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87aa5-9aee-48f6-afa0-c269883cfc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543258-2591-4ea5-9805-691a5be83c9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64ACCD-C1EB-44CD-B26D-1967DCDBC4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9145F6-1FEA-450A-9F0B-4174BB045BF6}">
  <ds:schemaRefs>
    <ds:schemaRef ds:uri="http://schemas.microsoft.com/office/2006/metadata/properties"/>
    <ds:schemaRef ds:uri="http://www.w3.org/2000/xmlns/"/>
    <ds:schemaRef ds:uri="72887aa5-9aee-48f6-afa0-c269883cfc78"/>
    <ds:schemaRef ds:uri="http://www.w3.org/2001/XMLSchema-instan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EB17715-86C8-4E2B-9C7A-19553EC65E7A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2887aa5-9aee-48f6-afa0-c269883cfc78"/>
    <ds:schemaRef ds:uri="67543258-2591-4ea5-9805-691a5be83c9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24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IoT Security</vt:lpstr>
      <vt:lpstr>About me..!</vt:lpstr>
      <vt:lpstr>Agenda.. </vt:lpstr>
      <vt:lpstr>IoT Security</vt:lpstr>
      <vt:lpstr>The confusion</vt:lpstr>
      <vt:lpstr>Clarity</vt:lpstr>
      <vt:lpstr>Base Architecture – Embedded</vt:lpstr>
      <vt:lpstr>Base Architecture  - Firmware's</vt:lpstr>
      <vt:lpstr>Pairing Things</vt:lpstr>
      <vt:lpstr>Bluetooth Attacks</vt:lpstr>
      <vt:lpstr>Recent CVE</vt:lpstr>
      <vt:lpstr>Demo – UN-Auth</vt:lpstr>
      <vt:lpstr>Modernized Attacks</vt:lpstr>
      <vt:lpstr>Demo - MiTM</vt:lpstr>
      <vt:lpstr>Good Resources</vt:lpstr>
      <vt:lpstr>Quiz</vt:lpstr>
      <vt:lpstr>Q1 : Which attack has deadlock vulnerabilities?</vt:lpstr>
      <vt:lpstr>Q2: Which type of encryption does Bluetooth 5 use to secure data transmissions? </vt:lpstr>
      <vt:lpstr>Q3: What is the main security concern associated with the "BleedingTooth" vulnerability in Bluetooth Low Energy (BLE) chips?</vt:lpstr>
      <vt:lpstr>Q4: Which of the following is a well-known Bluetooth vulnerability that affected Android devices, allowing attackers to perform remote code execution?</vt:lpstr>
      <vt:lpstr>Q5: what latest version in bluetooth ?</vt:lpstr>
      <vt:lpstr>Correct Answers</vt:lpstr>
      <vt:lpstr>Answers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CSABLR-DEC22.pptx</dc:title>
  <cp:revision>290</cp:revision>
  <dcterms:created xsi:type="dcterms:W3CDTF">2006-08-16T00:00:00Z</dcterms:created>
  <dcterms:modified xsi:type="dcterms:W3CDTF">2023-07-30T20:10:33Z</dcterms:modified>
  <dc:identifier>DAFUWuU2lJk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0x01010094D8F1C8EEDC3643BAB9D97CD125BD21</vt:lpwstr>
  </property>
</Properties>
</file>